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71" r:id="rId2"/>
  </p:sldMasterIdLst>
  <p:notesMasterIdLst>
    <p:notesMasterId r:id="rId19"/>
  </p:notesMasterIdLst>
  <p:sldIdLst>
    <p:sldId id="256" r:id="rId3"/>
    <p:sldId id="527" r:id="rId4"/>
    <p:sldId id="528" r:id="rId5"/>
    <p:sldId id="553" r:id="rId6"/>
    <p:sldId id="529" r:id="rId7"/>
    <p:sldId id="554" r:id="rId8"/>
    <p:sldId id="530" r:id="rId9"/>
    <p:sldId id="563" r:id="rId10"/>
    <p:sldId id="564" r:id="rId11"/>
    <p:sldId id="555" r:id="rId12"/>
    <p:sldId id="531" r:id="rId13"/>
    <p:sldId id="565" r:id="rId14"/>
    <p:sldId id="556" r:id="rId15"/>
    <p:sldId id="512" r:id="rId16"/>
    <p:sldId id="516" r:id="rId17"/>
    <p:sldId id="532" r:id="rId18"/>
  </p:sldIdLst>
  <p:sldSz cx="9144000" cy="5143500" type="screen16x9"/>
  <p:notesSz cx="6858000" cy="9144000"/>
  <p:custShowLst>
    <p:custShow name="自定义放映 1" id="0">
      <p:sldLst>
        <p:sld r:id="rId3"/>
      </p:sldLst>
    </p:custShow>
  </p:custShowLst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1">
          <p15:clr>
            <a:srgbClr val="A4A3A4"/>
          </p15:clr>
        </p15:guide>
        <p15:guide id="2" pos="2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DD903"/>
    <a:srgbClr val="0000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7" autoAdjust="0"/>
    <p:restoredTop sz="94464" autoAdjust="0"/>
  </p:normalViewPr>
  <p:slideViewPr>
    <p:cSldViewPr>
      <p:cViewPr varScale="1">
        <p:scale>
          <a:sx n="108" d="100"/>
          <a:sy n="108" d="100"/>
        </p:scale>
        <p:origin x="725" y="72"/>
      </p:cViewPr>
      <p:guideLst>
        <p:guide orient="horz" pos="1541"/>
        <p:guide pos="29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9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DF8838-2596-481A-81BD-BA549497E72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7507C5-9851-4EF6-82C9-5647805156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单击此处添加文字标题</a:t>
            </a:r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102D13-023C-493B-946F-6334B155020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27665-4685-4CFB-A4DF-574C5BBB638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70EC45-3C31-4C3D-8B77-22FF0C9AAD4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4074A8-D729-49BB-A7BC-DB2359C77D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6DE339D-55A7-444C-B9D1-1957295915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B3A32D-1FCD-4730-805F-780D3DD8791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42A674-53CD-422B-9892-C4EF0827967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B350D4-CBC2-4A07-BB4A-B4CC231CE9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3165C5-19AB-4D7E-BF4E-8030D4BC8E0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C2AC4E-50CB-4334-996F-7EE8464BD26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C6AEFD-D42C-445E-A078-69D256A721C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B7A587-D83B-45BF-80B0-EB01029C556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F3F2B87-989E-4F4D-A3D6-9B10DAD785B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954EB6-7BED-43FD-8483-DCA0766CC8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DB09A5-729D-4B62-9A05-E166FB41220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A21541-2C8E-4FE7-AD01-6AECC40AD2E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A76A6C-E1BF-41A9-90D8-1F55C472F0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C6EAE7-8652-497A-B0B9-2516C5BD65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8" y="268504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78487" y="713105"/>
            <a:ext cx="292608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sz="5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模拟三国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074100" y="2100072"/>
            <a:ext cx="323088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组长：王华怿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组员：吴帅毅、王仕杰</a:t>
            </a:r>
          </a:p>
        </p:txBody>
      </p:sp>
      <p:pic>
        <p:nvPicPr>
          <p:cNvPr id="2" name="图片 1" descr="G16-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715" y="713105"/>
            <a:ext cx="2143760" cy="2143760"/>
          </a:xfrm>
          <a:prstGeom prst="ellipse">
            <a:avLst/>
          </a:prstGeom>
          <a:ln w="63500" cap="rnd">
            <a:solidFill>
              <a:srgbClr val="333333">
                <a:alpha val="70000"/>
              </a:srgb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505228" y="1546860"/>
            <a:ext cx="3358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en-US" altLang="zh-CN" sz="2400" dirty="0"/>
              <a:t>G16,</a:t>
            </a:r>
            <a:r>
              <a:rPr lang="zh-CN" altLang="en-US" sz="2400" dirty="0"/>
              <a:t>明德</a:t>
            </a:r>
            <a:r>
              <a:rPr lang="en-US" altLang="zh-CN" sz="2400" dirty="0"/>
              <a:t>1-518</a:t>
            </a:r>
            <a:r>
              <a:rPr lang="zh-CN" altLang="en-US" sz="2400" dirty="0"/>
              <a:t>小组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99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99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368" y="82029"/>
            <a:ext cx="3295591" cy="2472577"/>
          </a:xfrm>
          <a:prstGeom prst="rect">
            <a:avLst/>
          </a:prstGeom>
        </p:spPr>
      </p:pic>
      <p:pic>
        <p:nvPicPr>
          <p:cNvPr id="4" name="图片 3" descr="0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84" y="2571749"/>
            <a:ext cx="3276514" cy="2472577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14" y="1849023"/>
            <a:ext cx="4283081" cy="3199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754" y="93980"/>
            <a:ext cx="3789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我们小组所预想的界面和所需要实现的功能和下面的类似，但会有所创新！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开发计划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483BCF5-C8B9-45B8-ADC6-922D5952D19D}"/>
              </a:ext>
            </a:extLst>
          </p:cNvPr>
          <p:cNvGrpSpPr/>
          <p:nvPr/>
        </p:nvGrpSpPr>
        <p:grpSpPr>
          <a:xfrm>
            <a:off x="5178843" y="915565"/>
            <a:ext cx="3561133" cy="3561133"/>
            <a:chOff x="5178843" y="915565"/>
            <a:chExt cx="3561133" cy="356113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65E64C8-F613-4CA5-9E85-6FCCC2A5A6F2}"/>
                </a:ext>
              </a:extLst>
            </p:cNvPr>
            <p:cNvSpPr/>
            <p:nvPr/>
          </p:nvSpPr>
          <p:spPr>
            <a:xfrm>
              <a:off x="5178843" y="915565"/>
              <a:ext cx="3561133" cy="356113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gradFill>
                <a:gsLst>
                  <a:gs pos="33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使用</a:t>
              </a:r>
              <a:r>
                <a:rPr lang="en-US" altLang="zh-CN" dirty="0" err="1">
                  <a:solidFill>
                    <a:schemeClr val="tx1"/>
                  </a:solidFill>
                </a:rPr>
                <a:t>LayaAir</a:t>
              </a:r>
              <a:r>
                <a:rPr lang="zh-CN" altLang="en-US" dirty="0">
                  <a:solidFill>
                    <a:schemeClr val="tx1"/>
                  </a:solidFill>
                </a:rPr>
                <a:t>游戏引擎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优点：只需编写一次就可以直接同时发布在安卓和</a:t>
              </a:r>
              <a:r>
                <a:rPr lang="en-US" altLang="zh-CN" dirty="0">
                  <a:solidFill>
                    <a:schemeClr val="tx1"/>
                  </a:solidFill>
                </a:rPr>
                <a:t>iOS</a:t>
              </a:r>
              <a:r>
                <a:rPr lang="zh-CN" altLang="en-US" dirty="0">
                  <a:solidFill>
                    <a:schemeClr val="tx1"/>
                  </a:solidFill>
                </a:rPr>
                <a:t>。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缺点：但是需要大量时间自学</a:t>
              </a:r>
              <a:r>
                <a:rPr lang="en-US" altLang="zh-CN" dirty="0">
                  <a:solidFill>
                    <a:schemeClr val="tx1"/>
                  </a:solidFill>
                </a:rPr>
                <a:t>JS</a:t>
              </a:r>
              <a:r>
                <a:rPr lang="zh-CN" altLang="en-US" dirty="0">
                  <a:solidFill>
                    <a:schemeClr val="tx1"/>
                  </a:solidFill>
                </a:rPr>
                <a:t>或者</a:t>
              </a:r>
              <a:r>
                <a:rPr lang="en-US" altLang="zh-CN" dirty="0">
                  <a:solidFill>
                    <a:schemeClr val="tx1"/>
                  </a:solidFill>
                </a:rPr>
                <a:t>TS</a:t>
              </a:r>
              <a:r>
                <a:rPr lang="zh-CN" altLang="en-US" dirty="0">
                  <a:solidFill>
                    <a:schemeClr val="tx1"/>
                  </a:solidFill>
                </a:rPr>
                <a:t>语言，因为只支持这三种语言。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135301F-467D-4AE8-80DD-08138A5D0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5857" y="3638522"/>
              <a:ext cx="1152525" cy="714375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D8E9931-235C-4684-BC2D-47DA8762C9D2}"/>
              </a:ext>
            </a:extLst>
          </p:cNvPr>
          <p:cNvSpPr/>
          <p:nvPr/>
        </p:nvSpPr>
        <p:spPr>
          <a:xfrm>
            <a:off x="1392628" y="1218555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xure Handwriting" panose="020B0402020200020204" pitchFamily="34" charset="0"/>
              </a:rPr>
              <a:t>如果在</a:t>
            </a:r>
            <a:r>
              <a:rPr lang="en-US" altLang="zh-CN" sz="2400" b="1" dirty="0">
                <a:latin typeface="Axure Handwriting" panose="020B0402020200020204" pitchFamily="34" charset="0"/>
              </a:rPr>
              <a:t>PC</a:t>
            </a:r>
            <a:r>
              <a:rPr lang="zh-CN" altLang="en-US" sz="2400" b="1" dirty="0">
                <a:latin typeface="Axure Handwriting" panose="020B0402020200020204" pitchFamily="34" charset="0"/>
              </a:rPr>
              <a:t>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AABDA-1B3D-435F-BAEF-C20471BDC488}"/>
              </a:ext>
            </a:extLst>
          </p:cNvPr>
          <p:cNvSpPr/>
          <p:nvPr/>
        </p:nvSpPr>
        <p:spPr>
          <a:xfrm>
            <a:off x="6095960" y="121855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xure Handwriting" panose="020B0402020200020204" pitchFamily="34" charset="0"/>
              </a:rPr>
              <a:t>如果在移动端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B16917-A7B5-4B93-9D21-27923B843B19}"/>
              </a:ext>
            </a:extLst>
          </p:cNvPr>
          <p:cNvGrpSpPr/>
          <p:nvPr/>
        </p:nvGrpSpPr>
        <p:grpSpPr>
          <a:xfrm>
            <a:off x="529316" y="916050"/>
            <a:ext cx="3562023" cy="3562023"/>
            <a:chOff x="529316" y="914675"/>
            <a:chExt cx="3562023" cy="356202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E5623AF-C2EE-4462-A986-F3D933C67827}"/>
                </a:ext>
              </a:extLst>
            </p:cNvPr>
            <p:cNvSpPr/>
            <p:nvPr/>
          </p:nvSpPr>
          <p:spPr>
            <a:xfrm>
              <a:off x="529316" y="914675"/>
              <a:ext cx="3562023" cy="356202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gradFill>
                <a:gsLst>
                  <a:gs pos="33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使用</a:t>
              </a:r>
              <a:r>
                <a:rPr lang="en-US" altLang="zh-CN" dirty="0">
                  <a:solidFill>
                    <a:schemeClr val="tx1"/>
                  </a:solidFill>
                </a:rPr>
                <a:t>Unity</a:t>
              </a:r>
              <a:r>
                <a:rPr lang="zh-CN" altLang="en-US" dirty="0">
                  <a:solidFill>
                    <a:schemeClr val="tx1"/>
                  </a:solidFill>
                </a:rPr>
                <a:t>游戏引擎的</a:t>
              </a:r>
              <a:r>
                <a:rPr lang="en-US" altLang="zh-CN" dirty="0">
                  <a:solidFill>
                    <a:schemeClr val="tx1"/>
                  </a:solidFill>
                </a:rPr>
                <a:t>2D</a:t>
              </a:r>
              <a:r>
                <a:rPr lang="zh-CN" altLang="en-US" dirty="0">
                  <a:solidFill>
                    <a:schemeClr val="tx1"/>
                  </a:solidFill>
                </a:rPr>
                <a:t>引擎。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优点：引擎内素材丰富，操作简单，可以使用免费开源版本。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缺点</a:t>
              </a:r>
              <a:r>
                <a:rPr lang="en-US" altLang="zh-CN" dirty="0">
                  <a:solidFill>
                    <a:schemeClr val="tx1"/>
                  </a:solidFill>
                </a:rPr>
                <a:t>:</a:t>
              </a:r>
              <a:r>
                <a:rPr lang="zh-CN" altLang="en-US" dirty="0">
                  <a:solidFill>
                    <a:schemeClr val="tx1"/>
                  </a:solidFill>
                </a:rPr>
                <a:t>需要大量时间学习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6DA1A7D-3AFF-4290-A479-A14AA52C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7327" y="3293017"/>
              <a:ext cx="1614377" cy="107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0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043608" y="1100704"/>
            <a:ext cx="6984776" cy="35283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H="1">
            <a:off x="5508105" y="1389456"/>
            <a:ext cx="4763" cy="309562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矩形 19"/>
          <p:cNvSpPr>
            <a:spLocks noChangeArrowheads="1"/>
          </p:cNvSpPr>
          <p:nvPr/>
        </p:nvSpPr>
        <p:spPr bwMode="auto">
          <a:xfrm>
            <a:off x="701675" y="1451610"/>
            <a:ext cx="1343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第一周</a:t>
            </a: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879475" y="2040890"/>
            <a:ext cx="1165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第二周</a:t>
            </a:r>
          </a:p>
        </p:txBody>
      </p:sp>
      <p:sp>
        <p:nvSpPr>
          <p:cNvPr id="23" name="矩形 19"/>
          <p:cNvSpPr>
            <a:spLocks noChangeArrowheads="1"/>
          </p:cNvSpPr>
          <p:nvPr/>
        </p:nvSpPr>
        <p:spPr bwMode="auto">
          <a:xfrm>
            <a:off x="-101600" y="2542540"/>
            <a:ext cx="31978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第三~第十二周</a:t>
            </a: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534035" y="3002915"/>
            <a:ext cx="256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第十二</a:t>
            </a:r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~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第十四</a:t>
            </a:r>
          </a:p>
        </p:txBody>
      </p:sp>
      <p:sp>
        <p:nvSpPr>
          <p:cNvPr id="25" name="矩形 19"/>
          <p:cNvSpPr>
            <a:spLocks noChangeArrowheads="1"/>
          </p:cNvSpPr>
          <p:nvPr/>
        </p:nvSpPr>
        <p:spPr bwMode="auto">
          <a:xfrm>
            <a:off x="931545" y="3463290"/>
            <a:ext cx="17678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十四周以后</a:t>
            </a:r>
          </a:p>
        </p:txBody>
      </p:sp>
      <p:pic>
        <p:nvPicPr>
          <p:cNvPr id="26" name="图片 25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45" y="1534325"/>
            <a:ext cx="3270415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87" y="259305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21" y="2082122"/>
            <a:ext cx="3110270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22" y="3566631"/>
            <a:ext cx="2892841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41" y="308520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5610225" y="1451610"/>
            <a:ext cx="25038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可行性分析、需求分析</a:t>
            </a:r>
          </a:p>
        </p:txBody>
      </p:sp>
      <p:sp>
        <p:nvSpPr>
          <p:cNvPr id="32" name="矩形 31"/>
          <p:cNvSpPr/>
          <p:nvPr/>
        </p:nvSpPr>
        <p:spPr>
          <a:xfrm>
            <a:off x="5648325" y="1948180"/>
            <a:ext cx="22834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建立初步模型、估算代码量、分配任务</a:t>
            </a:r>
          </a:p>
        </p:txBody>
      </p:sp>
      <p:sp>
        <p:nvSpPr>
          <p:cNvPr id="33" name="矩形 32"/>
          <p:cNvSpPr/>
          <p:nvPr/>
        </p:nvSpPr>
        <p:spPr>
          <a:xfrm>
            <a:off x="5724128" y="2688592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编写代码</a:t>
            </a:r>
          </a:p>
        </p:txBody>
      </p:sp>
      <p:sp>
        <p:nvSpPr>
          <p:cNvPr id="34" name="矩形 33"/>
          <p:cNvSpPr/>
          <p:nvPr/>
        </p:nvSpPr>
        <p:spPr>
          <a:xfrm>
            <a:off x="5788263" y="3166903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综合测试</a:t>
            </a:r>
          </a:p>
        </p:txBody>
      </p:sp>
      <p:sp>
        <p:nvSpPr>
          <p:cNvPr id="35" name="矩形 34"/>
          <p:cNvSpPr/>
          <p:nvPr/>
        </p:nvSpPr>
        <p:spPr>
          <a:xfrm>
            <a:off x="5724128" y="3575363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自由分配</a:t>
            </a:r>
          </a:p>
        </p:txBody>
      </p:sp>
      <p:pic>
        <p:nvPicPr>
          <p:cNvPr id="4100" name="Picture 4" descr="D:\png\2015sd55fs006_0001_flow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95" y="635"/>
            <a:ext cx="2078990" cy="13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:\png\xiqi5g020200111_0002_27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0325"/>
            <a:ext cx="2123728" cy="22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:\png\Nipic_5412003_20110429223621504000-恢复的.psd_0009_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580532"/>
            <a:ext cx="2010246" cy="15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7660" y="334645"/>
            <a:ext cx="31775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参考资料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8775" y="1468120"/>
            <a:ext cx="46558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[1] 聂明.游戏开发导论[M].西安电子科技大学出版社,2009.</a:t>
            </a:r>
          </a:p>
          <a:p>
            <a:r>
              <a:rPr lang="zh-CN" altLang="en-US" sz="2000" dirty="0"/>
              <a:t>[2] 张海藩.软件工程导论[M].清华大学出版社,1996:1-73.</a:t>
            </a:r>
          </a:p>
          <a:p>
            <a:r>
              <a:rPr lang="zh-CN" altLang="en-US" sz="2000" dirty="0"/>
              <a:t>[3] 日本光荣株式会社.《三国志》、《信长之野望》、《太阁立志传》系列</a:t>
            </a:r>
          </a:p>
          <a:p>
            <a:r>
              <a:rPr lang="zh-CN" altLang="en-US" sz="2000" dirty="0"/>
              <a:t>[4] Firaxis Games, 2K Games.《Sid Meiers Civilization》系列</a:t>
            </a:r>
          </a:p>
          <a:p>
            <a:r>
              <a:rPr lang="zh-CN" altLang="en-US" sz="2000" dirty="0"/>
              <a:t>[5] 桌游:镰刀战争等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2645" y="354965"/>
            <a:ext cx="798512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小组成员分工及评价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308" y="1666875"/>
            <a:ext cx="85341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王华怿：主要的前期的文字编写</a:t>
            </a:r>
            <a:r>
              <a:rPr lang="en-US" altLang="zh-CN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评价优秀</a:t>
            </a:r>
          </a:p>
          <a:p>
            <a:endParaRPr lang="zh-CN" altLang="en-US" sz="36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吴帅毅：主要的</a:t>
            </a:r>
            <a:r>
              <a:rPr lang="en-US" altLang="zh-CN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PPT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制作，评价优秀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王仕杰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 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资料的查询，评价良好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94337" y="643890"/>
            <a:ext cx="4559300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感谢观看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!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762055" y="2562987"/>
            <a:ext cx="3916045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导师：杨枨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汇报：</a:t>
            </a:r>
            <a:r>
              <a: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G-16</a:t>
            </a:r>
            <a:r>
              <a:rPr lang="zh-CN" altLang="en-US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49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31" name="文本框 9"/>
          <p:cNvSpPr txBox="1"/>
          <p:nvPr/>
        </p:nvSpPr>
        <p:spPr>
          <a:xfrm>
            <a:off x="1592486" y="2551838"/>
            <a:ext cx="1278124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游戏简介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177446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1942866" y="1798413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3371944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3598130" y="1802431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5"/>
          <p:cNvSpPr/>
          <p:nvPr/>
        </p:nvSpPr>
        <p:spPr bwMode="auto">
          <a:xfrm>
            <a:off x="496942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5179076" y="1742188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Freeform 5"/>
          <p:cNvSpPr/>
          <p:nvPr/>
        </p:nvSpPr>
        <p:spPr bwMode="auto">
          <a:xfrm>
            <a:off x="656690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6783480" y="1767145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982838" y="2549091"/>
            <a:ext cx="1723583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制作原因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4636479" y="2551838"/>
            <a:ext cx="1611262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项目内容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6338591" y="2551838"/>
            <a:ext cx="1401998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开发计划</a:t>
            </a:r>
          </a:p>
        </p:txBody>
      </p:sp>
      <p:sp>
        <p:nvSpPr>
          <p:cNvPr id="63" name="Freeform 5"/>
          <p:cNvSpPr/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53" grpId="0"/>
      <p:bldP spid="55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游戏简介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710305" y="3460115"/>
            <a:ext cx="4516755" cy="1322070"/>
          </a:xfrm>
          <a:prstGeom prst="roundRect">
            <a:avLst/>
          </a:prstGeom>
          <a:solidFill>
            <a:schemeClr val="tx2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866" y="49845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yu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0856" y="49845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609704" y="1214755"/>
            <a:ext cx="5025390" cy="1903753"/>
          </a:xfrm>
          <a:prstGeom prst="round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6605" y="356870"/>
            <a:ext cx="4691380" cy="3444875"/>
            <a:chOff x="2552" y="506"/>
            <a:chExt cx="7388" cy="5425"/>
          </a:xfrm>
        </p:grpSpPr>
        <p:sp>
          <p:nvSpPr>
            <p:cNvPr id="4" name="文本框 3"/>
            <p:cNvSpPr txBox="1"/>
            <p:nvPr/>
          </p:nvSpPr>
          <p:spPr>
            <a:xfrm>
              <a:off x="7172" y="506"/>
              <a:ext cx="271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/>
                <a:t>简介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552" y="1908"/>
              <a:ext cx="7388" cy="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  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这是一款以三国为题材的回合制SLG模拟战略类游戏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游戏中每名玩家扮演一个势力的主公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逐鹿中原。玩家可以通过军事实力进行征服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也可以通过外交手段使别人屈服或者结成同盟，从而取得游戏的胜利。</a:t>
              </a:r>
              <a:endParaRPr lang="zh-CN" altLang="en-US" sz="2000" dirty="0"/>
            </a:p>
            <a:p>
              <a:endParaRPr lang="zh-CN" altLang="en-US" sz="2000" dirty="0"/>
            </a:p>
            <a:p>
              <a:r>
                <a:rPr lang="zh-CN" altLang="en-US" sz="2000" dirty="0"/>
                <a:t>   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89680" y="3460115"/>
            <a:ext cx="44373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游戏主要面向战略策略游戏爱好者和三国迷。但同时</a:t>
            </a: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我们致力于给每个玩家一个简单而又有趣的体验</a:t>
            </a: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因此游戏机制会像桌游一样简单快速且有趣。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制作原因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9180" y="1316868"/>
            <a:ext cx="2826248" cy="2966162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903976" y="1750534"/>
            <a:ext cx="1838960" cy="2089991"/>
            <a:chOff x="3593582" y="2265028"/>
            <a:chExt cx="2470750" cy="2808026"/>
          </a:xfrm>
        </p:grpSpPr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505267">
              <a:off x="5358769" y="2986801"/>
              <a:ext cx="705563" cy="550288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424774" flipV="1">
              <a:off x="3868972" y="4445140"/>
              <a:ext cx="705953" cy="549875"/>
            </a:xfrm>
            <a:prstGeom prst="rect">
              <a:avLst/>
            </a:prstGeom>
          </p:spPr>
        </p:pic>
      </p:grpSp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3643" y="1481863"/>
            <a:ext cx="338729" cy="313889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8156" y="2205126"/>
            <a:ext cx="338729" cy="313889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0618" y="3894843"/>
            <a:ext cx="338729" cy="31388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27" y="2254912"/>
            <a:ext cx="1170734" cy="12076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38955" y="2446655"/>
            <a:ext cx="753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制作原因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2706" y="973499"/>
            <a:ext cx="269051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①组长分析这类游戏技术上较为容易实现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85428" y="1818483"/>
            <a:ext cx="305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②我们小组成员喜欢战略策略游戏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同时热爱历史。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88563" y="4237236"/>
            <a:ext cx="385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③组员一致认为同一题材的游戏众多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方便借鉴其中的精华。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项目内容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81125" y="539733"/>
            <a:ext cx="1940448" cy="1669413"/>
            <a:chOff x="4190332" y="843558"/>
            <a:chExt cx="1940448" cy="1669413"/>
          </a:xfrm>
        </p:grpSpPr>
        <p:pic>
          <p:nvPicPr>
            <p:cNvPr id="2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5173" y="1182053"/>
              <a:ext cx="113051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8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5128" name="Picture 8" descr="D:\png\01010000288888_0004_图层-1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39" y="1539637"/>
            <a:ext cx="1595119" cy="14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png\xiqi5g055808_0000_图层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2455"/>
            <a:ext cx="2400087" cy="27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940864" y="2814472"/>
            <a:ext cx="1940448" cy="1669413"/>
            <a:chOff x="4190332" y="843558"/>
            <a:chExt cx="1940448" cy="1669413"/>
          </a:xfrm>
        </p:grpSpPr>
        <p:pic>
          <p:nvPicPr>
            <p:cNvPr id="21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649778" y="1245553"/>
              <a:ext cx="11305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25253" y="3198890"/>
            <a:ext cx="1940448" cy="1669413"/>
            <a:chOff x="4835492" y="1183918"/>
            <a:chExt cx="1940448" cy="1669413"/>
          </a:xfrm>
        </p:grpSpPr>
        <p:pic>
          <p:nvPicPr>
            <p:cNvPr id="24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835492" y="118391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307003" y="1571308"/>
              <a:ext cx="11305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3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51217" y="1953552"/>
            <a:ext cx="1437384" cy="21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01949" y="2516567"/>
            <a:ext cx="86889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开发目标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24680" y="943610"/>
            <a:ext cx="93345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24125" y="3246755"/>
            <a:ext cx="77406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中级目标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49975" y="3622040"/>
            <a:ext cx="89154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70087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13501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05510" y="1980739"/>
            <a:ext cx="127351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80238" y="598895"/>
            <a:ext cx="22583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地图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城池、武将系统、内政系统、军事系统、简单的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AI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等等</a:t>
            </a:r>
            <a:endParaRPr lang="en-US" altLang="zh-CN" sz="2000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4554" y="370322"/>
            <a:ext cx="24892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外交系统、计策系统、可操纵的战斗界面、官位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-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头衔系统、多种胜利条件等等</a:t>
            </a:r>
          </a:p>
        </p:txBody>
      </p:sp>
      <p:sp>
        <p:nvSpPr>
          <p:cNvPr id="10" name="矩形 9"/>
          <p:cNvSpPr/>
          <p:nvPr/>
        </p:nvSpPr>
        <p:spPr>
          <a:xfrm>
            <a:off x="6019762" y="678098"/>
            <a:ext cx="2489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复杂的资源、中等的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AI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、武将的特殊能力、更加复杂的地图等等、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15616" y="2869247"/>
            <a:ext cx="1970712" cy="1669743"/>
            <a:chOff x="1115616" y="2869247"/>
            <a:chExt cx="1970712" cy="1669743"/>
          </a:xfrm>
        </p:grpSpPr>
        <p:pic>
          <p:nvPicPr>
            <p:cNvPr id="2" name="Picture 5" descr="D:\png\画面与情绪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869247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562656" y="3334702"/>
              <a:ext cx="107696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基本目标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25691" y="2733839"/>
            <a:ext cx="2232248" cy="1891337"/>
            <a:chOff x="3225691" y="2733839"/>
            <a:chExt cx="2232248" cy="1891337"/>
          </a:xfrm>
        </p:grpSpPr>
        <p:pic>
          <p:nvPicPr>
            <p:cNvPr id="3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691" y="2733839"/>
              <a:ext cx="2232248" cy="189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835926" y="3279939"/>
              <a:ext cx="101219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中极目标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68144" y="2844482"/>
            <a:ext cx="1970712" cy="1669743"/>
            <a:chOff x="5868144" y="2844482"/>
            <a:chExt cx="1970712" cy="1669743"/>
          </a:xfrm>
        </p:grpSpPr>
        <p:pic>
          <p:nvPicPr>
            <p:cNvPr id="4" name="Picture 5" descr="D:\png\画面与情绪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29154" y="3334702"/>
              <a:ext cx="104838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高级目标</a:t>
              </a:r>
            </a:p>
          </p:txBody>
        </p:sp>
      </p:grpSp>
      <p:pic>
        <p:nvPicPr>
          <p:cNvPr id="3074" name="Picture 2" descr="D:\png\12-03_0011_图层-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1" y="4052996"/>
            <a:ext cx="561976" cy="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ng\12-03_0011_图层-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775844" y="4319559"/>
            <a:ext cx="724566" cy="8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png\12-03_0011_图层-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016764" y="4439857"/>
            <a:ext cx="362283" cy="4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C:\Users\liujicai01\Desktop\png\_0003_素材中国-sccnn.com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82" y="4458413"/>
            <a:ext cx="1308885" cy="5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3e3b8a3-2bfe-428b-a9c6-db902e3594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heme/theme1.xml><?xml version="1.0" encoding="utf-8"?>
<a:theme xmlns:a="http://schemas.openxmlformats.org/drawingml/2006/main" name="2_Default Design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DBB061"/>
      </a:accent1>
      <a:accent2>
        <a:srgbClr val="A6742D"/>
      </a:accent2>
      <a:accent3>
        <a:srgbClr val="8A5142"/>
      </a:accent3>
      <a:accent4>
        <a:srgbClr val="FFFFFF"/>
      </a:accent4>
      <a:accent5>
        <a:srgbClr val="FFFFFF"/>
      </a:accent5>
      <a:accent6>
        <a:srgbClr val="CC33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533</Words>
  <Application>Microsoft Office PowerPoint</Application>
  <PresentationFormat>全屏显示(16:9)</PresentationFormat>
  <Paragraphs>91</Paragraphs>
  <Slides>16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  <vt:variant>
        <vt:lpstr>自定义放映</vt:lpstr>
      </vt:variant>
      <vt:variant>
        <vt:i4>1</vt:i4>
      </vt:variant>
    </vt:vector>
  </HeadingPairs>
  <TitlesOfParts>
    <vt:vector size="29" baseType="lpstr">
      <vt:lpstr>Swis721 Th BT</vt:lpstr>
      <vt:lpstr>方正黑体简体</vt:lpstr>
      <vt:lpstr>华文行楷</vt:lpstr>
      <vt:lpstr>华文楷体</vt:lpstr>
      <vt:lpstr>华文新魏</vt:lpstr>
      <vt:lpstr>微软雅黑</vt:lpstr>
      <vt:lpstr>禹卫书法行书简体</vt:lpstr>
      <vt:lpstr>Arial</vt:lpstr>
      <vt:lpstr>Axure Handwriting</vt:lpstr>
      <vt:lpstr>Calibri</vt:lpstr>
      <vt:lpstr>2_Default Design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Guild 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PPT544</dc:title>
  <dc:creator>www.themegallery.com</dc:creator>
  <cp:lastModifiedBy>wx</cp:lastModifiedBy>
  <cp:revision>263</cp:revision>
  <cp:lastPrinted>2411-12-30T00:00:00Z</cp:lastPrinted>
  <dcterms:created xsi:type="dcterms:W3CDTF">2008-02-28T09:07:00Z</dcterms:created>
  <dcterms:modified xsi:type="dcterms:W3CDTF">2019-03-17T06:13:41Z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